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63" r:id="rId2"/>
    <p:sldId id="264" r:id="rId3"/>
    <p:sldId id="275" r:id="rId4"/>
    <p:sldId id="273" r:id="rId5"/>
    <p:sldId id="274" r:id="rId6"/>
    <p:sldId id="276" r:id="rId7"/>
    <p:sldId id="266" r:id="rId8"/>
    <p:sldId id="265" r:id="rId9"/>
    <p:sldId id="269" r:id="rId10"/>
    <p:sldId id="271" r:id="rId11"/>
    <p:sldId id="256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CF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3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gif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90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80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61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120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190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994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185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38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48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964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89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9/25/2021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3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62" r:id="rId6"/>
    <p:sldLayoutId id="2147483767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Relationship Id="rId6" Type="http://schemas.openxmlformats.org/officeDocument/2006/relationships/hyperlink" Target="http://small-hermes.xyz/" TargetMode="Externa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18" Type="http://schemas.openxmlformats.org/officeDocument/2006/relationships/image" Target="../media/image17.png"/><Relationship Id="rId3" Type="http://schemas.openxmlformats.org/officeDocument/2006/relationships/image" Target="../media/image4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3.png"/><Relationship Id="rId16" Type="http://schemas.openxmlformats.org/officeDocument/2006/relationships/image" Target="../media/image15.png"/><Relationship Id="rId20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microsoft.com/office/2007/relationships/hdphoto" Target="../media/hdphoto1.wdp"/><Relationship Id="rId15" Type="http://schemas.openxmlformats.org/officeDocument/2006/relationships/image" Target="../media/image14.jpe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1.png"/><Relationship Id="rId9" Type="http://schemas.openxmlformats.org/officeDocument/2006/relationships/image" Target="../media/image8.png"/><Relationship Id="rId14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21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2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15.png"/><Relationship Id="rId5" Type="http://schemas.openxmlformats.org/officeDocument/2006/relationships/hyperlink" Target="https://app.swaggerhub.com/apis/POOS/Small-Project/1.0.0" TargetMode="Externa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F0506AF-9BBF-42B4-A908-2245BCB31E4F}"/>
              </a:ext>
            </a:extLst>
          </p:cNvPr>
          <p:cNvSpPr txBox="1">
            <a:spLocks/>
          </p:cNvSpPr>
          <p:nvPr/>
        </p:nvSpPr>
        <p:spPr>
          <a:xfrm>
            <a:off x="5297762" y="640080"/>
            <a:ext cx="6251110" cy="3566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Hermes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		The </a:t>
            </a: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5080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Messenger</a:t>
            </a: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 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5A3"/>
          </a:solidFill>
          <a:ln w="38100" cap="rnd">
            <a:solidFill>
              <a:srgbClr val="FFF5A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F903BD-23EE-4A2F-BB19-FEF36786F5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10073259" y="4465622"/>
            <a:ext cx="1475613" cy="13398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AFD851-E7E3-4CAE-BA54-5A1BA95911F7}"/>
              </a:ext>
            </a:extLst>
          </p:cNvPr>
          <p:cNvSpPr txBox="1"/>
          <p:nvPr/>
        </p:nvSpPr>
        <p:spPr>
          <a:xfrm>
            <a:off x="5590201" y="5442030"/>
            <a:ext cx="5958671" cy="1109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en-US" b="1" dirty="0">
                <a:latin typeface="Book Antiqua" panose="02040602050305030304" pitchFamily="18" charset="0"/>
              </a:rPr>
              <a:t>COP4331 – Fall 2021 – Group 3</a:t>
            </a:r>
          </a:p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en-US" b="1" dirty="0">
                <a:latin typeface="Book Antiqua" panose="02040602050305030304" pitchFamily="18" charset="0"/>
              </a:rPr>
              <a:t>Small Project: Contact Manager Website  </a:t>
            </a:r>
          </a:p>
        </p:txBody>
      </p:sp>
    </p:spTree>
    <p:extLst>
      <p:ext uri="{BB962C8B-B14F-4D97-AF65-F5344CB8AC3E}">
        <p14:creationId xmlns:p14="http://schemas.microsoft.com/office/powerpoint/2010/main" val="20350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F0506AF-9BBF-42B4-A908-2245BCB31E4F}"/>
              </a:ext>
            </a:extLst>
          </p:cNvPr>
          <p:cNvSpPr txBox="1">
            <a:spLocks/>
          </p:cNvSpPr>
          <p:nvPr/>
        </p:nvSpPr>
        <p:spPr>
          <a:xfrm>
            <a:off x="5297762" y="640080"/>
            <a:ext cx="6251110" cy="3566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Hermes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		The </a:t>
            </a: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5080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Messenger</a:t>
            </a:r>
            <a:r>
              <a:rPr lang="en-US" sz="7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stA="27000" endPos="35000" dist="12700" dir="5400000" sy="-100000" algn="bl" rotWithShape="0"/>
                </a:effectLst>
              </a:rPr>
              <a:t> </a:t>
            </a:r>
          </a:p>
        </p:txBody>
      </p:sp>
      <p:sp>
        <p:nvSpPr>
          <p:cNvPr id="79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5A3"/>
          </a:solidFill>
          <a:ln w="38100" cap="rnd">
            <a:solidFill>
              <a:srgbClr val="FFF5A3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F903BD-23EE-4A2F-BB19-FEF36786F5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10248307" y="4880621"/>
            <a:ext cx="1475613" cy="13398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2AFD851-E7E3-4CAE-BA54-5A1BA95911F7}"/>
              </a:ext>
            </a:extLst>
          </p:cNvPr>
          <p:cNvSpPr txBox="1"/>
          <p:nvPr/>
        </p:nvSpPr>
        <p:spPr>
          <a:xfrm>
            <a:off x="8861848" y="6164296"/>
            <a:ext cx="2862072" cy="530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>
              <a:lnSpc>
                <a:spcPct val="110000"/>
              </a:lnSpc>
              <a:spcAft>
                <a:spcPts val="600"/>
              </a:spcAft>
            </a:pPr>
            <a:r>
              <a:rPr lang="en-US" b="1" dirty="0">
                <a:latin typeface="Book Antiqua" panose="02040602050305030304" pitchFamily="18" charset="0"/>
                <a:hlinkClick r:id="rId6"/>
              </a:rPr>
              <a:t>http://small-Hermes.xyz</a:t>
            </a:r>
            <a:endParaRPr lang="en-US" b="1" dirty="0">
              <a:latin typeface="Book Antiqua" panose="02040602050305030304" pitchFamily="18" charset="0"/>
            </a:endParaRPr>
          </a:p>
          <a:p>
            <a:pPr algn="r">
              <a:lnSpc>
                <a:spcPct val="110000"/>
              </a:lnSpc>
              <a:spcAft>
                <a:spcPts val="600"/>
              </a:spcAft>
            </a:pPr>
            <a:endParaRPr lang="en-US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796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rgbClr val="5ACD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9E288C-683A-4641-A84A-507408F4E7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180" y="390525"/>
            <a:ext cx="10909640" cy="1510301"/>
          </a:xfrm>
        </p:spPr>
        <p:txBody>
          <a:bodyPr anchor="ctr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</a:rPr>
              <a:t>Time for Questions!</a:t>
            </a:r>
          </a:p>
        </p:txBody>
      </p:sp>
      <p:sp>
        <p:nvSpPr>
          <p:cNvPr id="21" name="Rectangle 7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blue alarm clock&#10;&#10;Description automatically generated with medium confidence">
            <a:extLst>
              <a:ext uri="{FF2B5EF4-FFF2-40B4-BE49-F238E27FC236}">
                <a16:creationId xmlns:a16="http://schemas.microsoft.com/office/drawing/2014/main" id="{089E0C29-704D-49F5-8B9A-391A9D97CF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3402799" y="3067050"/>
            <a:ext cx="5383354" cy="30195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AA02E9-657C-4EF3-8CC3-04AF53D519DD}"/>
              </a:ext>
            </a:extLst>
          </p:cNvPr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endParaRPr lang="en-US" sz="1000">
              <a:solidFill>
                <a:srgbClr val="00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452310-8FCA-4DBA-9B97-5CF7203A9CC5}"/>
              </a:ext>
            </a:extLst>
          </p:cNvPr>
          <p:cNvSpPr/>
          <p:nvPr/>
        </p:nvSpPr>
        <p:spPr>
          <a:xfrm>
            <a:off x="0" y="6654055"/>
            <a:ext cx="1270000" cy="15388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spAutoFit/>
          </a:bodyPr>
          <a:lstStyle/>
          <a:p>
            <a:pPr algn="ctr"/>
            <a:r>
              <a:rPr lang="en-US" sz="1000">
                <a:solidFill>
                  <a:srgbClr val="000000"/>
                </a:solidFill>
              </a:rPr>
              <a:t>Unrestricted</a:t>
            </a:r>
          </a:p>
        </p:txBody>
      </p:sp>
    </p:spTree>
    <p:extLst>
      <p:ext uri="{BB962C8B-B14F-4D97-AF65-F5344CB8AC3E}">
        <p14:creationId xmlns:p14="http://schemas.microsoft.com/office/powerpoint/2010/main" val="4083092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398" r="-1" b="48999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3536C8F-1C6A-4548-8D19-D27B70A4907F}"/>
              </a:ext>
            </a:extLst>
          </p:cNvPr>
          <p:cNvSpPr txBox="1">
            <a:spLocks/>
          </p:cNvSpPr>
          <p:nvPr/>
        </p:nvSpPr>
        <p:spPr>
          <a:xfrm>
            <a:off x="1524000" y="1122363"/>
            <a:ext cx="9144000" cy="3063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9600" dirty="0">
                <a:ln w="19050">
                  <a:solidFill>
                    <a:srgbClr val="C00000"/>
                  </a:solidFill>
                </a:ln>
                <a:effectLst/>
              </a:rPr>
              <a:t>Thank you !!!</a:t>
            </a:r>
          </a:p>
        </p:txBody>
      </p:sp>
      <p:sp>
        <p:nvSpPr>
          <p:cNvPr id="194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329833 w 10515600"/>
              <a:gd name="connsiteY3" fmla="*/ 0 h 5416094"/>
              <a:gd name="connsiteX4" fmla="*/ 2825644 w 10515600"/>
              <a:gd name="connsiteY4" fmla="*/ 0 h 5416094"/>
              <a:gd name="connsiteX5" fmla="*/ 3582762 w 10515600"/>
              <a:gd name="connsiteY5" fmla="*/ 0 h 5416094"/>
              <a:gd name="connsiteX6" fmla="*/ 4165675 w 10515600"/>
              <a:gd name="connsiteY6" fmla="*/ 0 h 5416094"/>
              <a:gd name="connsiteX7" fmla="*/ 5009894 w 10515600"/>
              <a:gd name="connsiteY7" fmla="*/ 0 h 5416094"/>
              <a:gd name="connsiteX8" fmla="*/ 5505706 w 10515600"/>
              <a:gd name="connsiteY8" fmla="*/ 0 h 5416094"/>
              <a:gd name="connsiteX9" fmla="*/ 6349925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098665 w 10515600"/>
              <a:gd name="connsiteY12" fmla="*/ 0 h 5416094"/>
              <a:gd name="connsiteX13" fmla="*/ 8681579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504482 h 5416094"/>
              <a:gd name="connsiteX17" fmla="*/ 10515600 w 10515600"/>
              <a:gd name="connsiteY17" fmla="*/ 2178479 h 5416094"/>
              <a:gd name="connsiteX18" fmla="*/ 10515600 w 10515600"/>
              <a:gd name="connsiteY18" fmla="*/ 2780261 h 5416094"/>
              <a:gd name="connsiteX19" fmla="*/ 10515600 w 10515600"/>
              <a:gd name="connsiteY19" fmla="*/ 3273722 h 5416094"/>
              <a:gd name="connsiteX20" fmla="*/ 10515600 w 10515600"/>
              <a:gd name="connsiteY20" fmla="*/ 3803291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9117089 w 10515600"/>
              <a:gd name="connsiteY23" fmla="*/ 5416094 h 5416094"/>
              <a:gd name="connsiteX24" fmla="*/ 8708379 w 10515600"/>
              <a:gd name="connsiteY24" fmla="*/ 5416094 h 5416094"/>
              <a:gd name="connsiteX25" fmla="*/ 8299670 w 10515600"/>
              <a:gd name="connsiteY25" fmla="*/ 5416094 h 5416094"/>
              <a:gd name="connsiteX26" fmla="*/ 7629654 w 10515600"/>
              <a:gd name="connsiteY26" fmla="*/ 5416094 h 5416094"/>
              <a:gd name="connsiteX27" fmla="*/ 7133843 w 10515600"/>
              <a:gd name="connsiteY27" fmla="*/ 5416094 h 5416094"/>
              <a:gd name="connsiteX28" fmla="*/ 6376726 w 10515600"/>
              <a:gd name="connsiteY28" fmla="*/ 5416094 h 5416094"/>
              <a:gd name="connsiteX29" fmla="*/ 5880914 w 10515600"/>
              <a:gd name="connsiteY29" fmla="*/ 5416094 h 5416094"/>
              <a:gd name="connsiteX30" fmla="*/ 5123797 w 10515600"/>
              <a:gd name="connsiteY30" fmla="*/ 5416094 h 5416094"/>
              <a:gd name="connsiteX31" fmla="*/ 4715088 w 10515600"/>
              <a:gd name="connsiteY31" fmla="*/ 5416094 h 5416094"/>
              <a:gd name="connsiteX32" fmla="*/ 3957970 w 10515600"/>
              <a:gd name="connsiteY32" fmla="*/ 5416094 h 5416094"/>
              <a:gd name="connsiteX33" fmla="*/ 3462159 w 10515600"/>
              <a:gd name="connsiteY33" fmla="*/ 5416094 h 5416094"/>
              <a:gd name="connsiteX34" fmla="*/ 3053449 w 10515600"/>
              <a:gd name="connsiteY34" fmla="*/ 5416094 h 5416094"/>
              <a:gd name="connsiteX35" fmla="*/ 2557638 w 10515600"/>
              <a:gd name="connsiteY35" fmla="*/ 5416094 h 5416094"/>
              <a:gd name="connsiteX36" fmla="*/ 1800521 w 10515600"/>
              <a:gd name="connsiteY36" fmla="*/ 5416094 h 5416094"/>
              <a:gd name="connsiteX37" fmla="*/ 902700 w 10515600"/>
              <a:gd name="connsiteY37" fmla="*/ 5416094 h 5416094"/>
              <a:gd name="connsiteX38" fmla="*/ 0 w 10515600"/>
              <a:gd name="connsiteY38" fmla="*/ 4513394 h 5416094"/>
              <a:gd name="connsiteX39" fmla="*/ 0 w 10515600"/>
              <a:gd name="connsiteY39" fmla="*/ 3911612 h 5416094"/>
              <a:gd name="connsiteX40" fmla="*/ 0 w 10515600"/>
              <a:gd name="connsiteY40" fmla="*/ 3309829 h 5416094"/>
              <a:gd name="connsiteX41" fmla="*/ 0 w 10515600"/>
              <a:gd name="connsiteY41" fmla="*/ 2780261 h 5416094"/>
              <a:gd name="connsiteX42" fmla="*/ 0 w 10515600"/>
              <a:gd name="connsiteY42" fmla="*/ 2106265 h 5416094"/>
              <a:gd name="connsiteX43" fmla="*/ 0 w 10515600"/>
              <a:gd name="connsiteY43" fmla="*/ 1504482 h 5416094"/>
              <a:gd name="connsiteX44" fmla="*/ 0 w 10515600"/>
              <a:gd name="connsiteY44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661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D2E652-BC33-477C-92D5-2879BE18B106}"/>
              </a:ext>
            </a:extLst>
          </p:cNvPr>
          <p:cNvSpPr txBox="1"/>
          <p:nvPr/>
        </p:nvSpPr>
        <p:spPr>
          <a:xfrm>
            <a:off x="5297762" y="2706624"/>
            <a:ext cx="6056037" cy="3280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b="1" dirty="0">
                <a:latin typeface="Book Antiqua" panose="02040602050305030304" pitchFamily="18" charset="0"/>
              </a:rPr>
              <a:t>Group 3 Presenters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b="1" dirty="0">
              <a:latin typeface="Book Antiqua" panose="02040602050305030304" pitchFamily="18" charset="0"/>
            </a:endParaRP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Andrew Rodriguez: Backend Developer, API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Anthony Tran: Frontend Developer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Emmanuel Pineda: Backend Developer, Database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Kyle </a:t>
            </a:r>
            <a:r>
              <a:rPr lang="en-US" b="1" dirty="0" err="1">
                <a:latin typeface="Book Antiqua" panose="02040602050305030304" pitchFamily="18" charset="0"/>
              </a:rPr>
              <a:t>Mauter</a:t>
            </a:r>
            <a:r>
              <a:rPr lang="en-US" b="1" dirty="0">
                <a:latin typeface="Book Antiqua" panose="02040602050305030304" pitchFamily="18" charset="0"/>
              </a:rPr>
              <a:t>: Backend Developer, API 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Helen Diaz: Frontend Developer, Project Manager  </a:t>
            </a:r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3E48D35-8272-413A-A620-17D8B7A0C2C7}"/>
              </a:ext>
            </a:extLst>
          </p:cNvPr>
          <p:cNvSpPr txBox="1">
            <a:spLocks/>
          </p:cNvSpPr>
          <p:nvPr/>
        </p:nvSpPr>
        <p:spPr>
          <a:xfrm>
            <a:off x="6697937" y="1343025"/>
            <a:ext cx="4932088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Meet the team</a:t>
            </a:r>
            <a:endParaRPr lang="en-US" sz="5400" dirty="0">
              <a:ln w="19050">
                <a:solidFill>
                  <a:srgbClr val="C00000"/>
                </a:solidFill>
              </a:ln>
              <a:solidFill>
                <a:srgbClr val="FFC000"/>
              </a:solidFill>
              <a:effectLst/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9564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LAMP can do for you">
            <a:extLst>
              <a:ext uri="{FF2B5EF4-FFF2-40B4-BE49-F238E27FC236}">
                <a16:creationId xmlns:a16="http://schemas.microsoft.com/office/drawing/2014/main" id="{0E105A37-9169-43C8-91BC-D306CB6B3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72" y="3517973"/>
            <a:ext cx="3352307" cy="303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ull Stack Development | Application Nexus Webservices">
            <a:extLst>
              <a:ext uri="{FF2B5EF4-FFF2-40B4-BE49-F238E27FC236}">
                <a16:creationId xmlns:a16="http://schemas.microsoft.com/office/drawing/2014/main" id="{A5C1A3D4-9D5C-4AAB-A854-5DED7642A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30" y="2660075"/>
            <a:ext cx="1590675" cy="677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Top 10 Illustrations of Hermes – The God of Heraldry">
            <a:extLst>
              <a:ext uri="{FF2B5EF4-FFF2-40B4-BE49-F238E27FC236}">
                <a16:creationId xmlns:a16="http://schemas.microsoft.com/office/drawing/2014/main" id="{2EC349C9-F536-433D-89D8-2E4B5D9E25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-10160" y="-242560"/>
            <a:ext cx="1797156" cy="2646332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DBEAD66E-DF56-44EF-8FFA-51B8EFAD970C}"/>
              </a:ext>
            </a:extLst>
          </p:cNvPr>
          <p:cNvSpPr txBox="1">
            <a:spLocks/>
          </p:cNvSpPr>
          <p:nvPr/>
        </p:nvSpPr>
        <p:spPr>
          <a:xfrm>
            <a:off x="1117881" y="186043"/>
            <a:ext cx="4229024" cy="14920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5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Contact Manager Website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C1A5DE-28C6-4C66-89FF-87239DF7380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41" t="18236" r="41227" b="16500"/>
          <a:stretch/>
        </p:blipFill>
        <p:spPr>
          <a:xfrm>
            <a:off x="3012139" y="2004039"/>
            <a:ext cx="2014446" cy="118802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726597-9C13-47A1-B824-9576D80304C6}"/>
              </a:ext>
            </a:extLst>
          </p:cNvPr>
          <p:cNvCxnSpPr>
            <a:cxnSpLocks/>
          </p:cNvCxnSpPr>
          <p:nvPr/>
        </p:nvCxnSpPr>
        <p:spPr>
          <a:xfrm>
            <a:off x="5126651" y="0"/>
            <a:ext cx="0" cy="6858000"/>
          </a:xfrm>
          <a:prstGeom prst="line">
            <a:avLst/>
          </a:prstGeom>
          <a:ln w="12700">
            <a:solidFill>
              <a:schemeClr val="accent1"/>
            </a:solidFill>
          </a:ln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766D43F-745B-410F-A7CE-13D3E724D77F}"/>
              </a:ext>
            </a:extLst>
          </p:cNvPr>
          <p:cNvCxnSpPr>
            <a:cxnSpLocks/>
          </p:cNvCxnSpPr>
          <p:nvPr/>
        </p:nvCxnSpPr>
        <p:spPr>
          <a:xfrm>
            <a:off x="5221901" y="0"/>
            <a:ext cx="0" cy="6858000"/>
          </a:xfrm>
          <a:prstGeom prst="line">
            <a:avLst/>
          </a:prstGeom>
          <a:ln w="12700">
            <a:solidFill>
              <a:schemeClr val="accent1"/>
            </a:solidFill>
          </a:ln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B651233-C6D3-4DAD-91A2-A21C8A5A57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7850" y="1176317"/>
            <a:ext cx="3203438" cy="129541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6F6C3C-9EEB-41BF-9419-F9EAD0CD706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76"/>
          <a:stretch/>
        </p:blipFill>
        <p:spPr>
          <a:xfrm>
            <a:off x="5657851" y="2627292"/>
            <a:ext cx="3203438" cy="132470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84BDBA2-048C-4486-9638-FDD39938FED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57849" y="4107559"/>
            <a:ext cx="3318291" cy="1400620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D5F93C0C-2181-4B68-B737-160580C992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6140" y="690481"/>
            <a:ext cx="1727417" cy="971672"/>
          </a:xfrm>
          <a:prstGeom prst="rect">
            <a:avLst/>
          </a:prstGeom>
        </p:spPr>
      </p:pic>
      <p:pic>
        <p:nvPicPr>
          <p:cNvPr id="1025" name="Picture 1024">
            <a:extLst>
              <a:ext uri="{FF2B5EF4-FFF2-40B4-BE49-F238E27FC236}">
                <a16:creationId xmlns:a16="http://schemas.microsoft.com/office/drawing/2014/main" id="{55A560DD-8C50-43E4-86DE-D20E1032CF4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96525" y="847726"/>
            <a:ext cx="1600198" cy="1414461"/>
          </a:xfrm>
          <a:prstGeom prst="rect">
            <a:avLst/>
          </a:prstGeom>
        </p:spPr>
      </p:pic>
      <p:pic>
        <p:nvPicPr>
          <p:cNvPr id="1027" name="Picture 2" descr="TechStars Grad DigitalOcean Disrupts Cloud Hosting ...">
            <a:extLst>
              <a:ext uri="{FF2B5EF4-FFF2-40B4-BE49-F238E27FC236}">
                <a16:creationId xmlns:a16="http://schemas.microsoft.com/office/drawing/2014/main" id="{7460CD64-59B7-4E0C-B6EF-097BD2085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140" y="2363825"/>
            <a:ext cx="1480848" cy="1110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4" descr="GoDaddy appoints Nikhil Arora as the new Vice President of ...">
            <a:extLst>
              <a:ext uri="{FF2B5EF4-FFF2-40B4-BE49-F238E27FC236}">
                <a16:creationId xmlns:a16="http://schemas.microsoft.com/office/drawing/2014/main" id="{49DAAAFE-F6A1-4712-9C06-B72CE5F53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04" y="3337958"/>
            <a:ext cx="1743070" cy="70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6" descr="Tyler Betzwieser">
            <a:extLst>
              <a:ext uri="{FF2B5EF4-FFF2-40B4-BE49-F238E27FC236}">
                <a16:creationId xmlns:a16="http://schemas.microsoft.com/office/drawing/2014/main" id="{22C00BB2-A1F2-4DD3-A50D-4B957FF99C2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0515534" y="1900096"/>
            <a:ext cx="1766855" cy="1472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6" descr="Tyler Betzwieser">
            <a:extLst>
              <a:ext uri="{FF2B5EF4-FFF2-40B4-BE49-F238E27FC236}">
                <a16:creationId xmlns:a16="http://schemas.microsoft.com/office/drawing/2014/main" id="{3E544509-B2B3-4825-A724-133F08EBB0D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18429">
            <a:off x="8483857" y="3603055"/>
            <a:ext cx="1766855" cy="1472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set up Bootstrap environment?">
            <a:extLst>
              <a:ext uri="{FF2B5EF4-FFF2-40B4-BE49-F238E27FC236}">
                <a16:creationId xmlns:a16="http://schemas.microsoft.com/office/drawing/2014/main" id="{83B878D0-9284-46B9-A67F-0AD0DFB6F0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15" t="19473" r="12064" b="7925"/>
          <a:stretch/>
        </p:blipFill>
        <p:spPr bwMode="auto">
          <a:xfrm>
            <a:off x="10703557" y="4341792"/>
            <a:ext cx="905295" cy="67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6" descr="MockLab Now Supports Swagger and Swaggerhub | MockLab">
            <a:extLst>
              <a:ext uri="{FF2B5EF4-FFF2-40B4-BE49-F238E27FC236}">
                <a16:creationId xmlns:a16="http://schemas.microsoft.com/office/drawing/2014/main" id="{F09F233D-F9AC-4361-9F8F-DD73865B8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913" y="4939878"/>
            <a:ext cx="1800080" cy="63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ow to Install FileZilla Client 3.20 in Ubuntu 16.04 ...">
            <a:extLst>
              <a:ext uri="{FF2B5EF4-FFF2-40B4-BE49-F238E27FC236}">
                <a16:creationId xmlns:a16="http://schemas.microsoft.com/office/drawing/2014/main" id="{CA166AFE-AEF4-4606-89CD-CD4158B58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9716" y="4858659"/>
            <a:ext cx="703413" cy="71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itHub – Logos Download">
            <a:extLst>
              <a:ext uri="{FF2B5EF4-FFF2-40B4-BE49-F238E27FC236}">
                <a16:creationId xmlns:a16="http://schemas.microsoft.com/office/drawing/2014/main" id="{EB87EDBF-EE93-40C3-A930-D3BCBB34D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4290" y="5474988"/>
            <a:ext cx="607476" cy="60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034">
            <a:extLst>
              <a:ext uri="{FF2B5EF4-FFF2-40B4-BE49-F238E27FC236}">
                <a16:creationId xmlns:a16="http://schemas.microsoft.com/office/drawing/2014/main" id="{3F6D8CF1-384A-46CF-9EA7-1C756221595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877875" y="5669203"/>
            <a:ext cx="726415" cy="763988"/>
          </a:xfrm>
          <a:prstGeom prst="rect">
            <a:avLst/>
          </a:prstGeom>
        </p:spPr>
      </p:pic>
      <p:pic>
        <p:nvPicPr>
          <p:cNvPr id="1042" name="Picture 18" descr="How to use Putty to connect SSH to the server - Top Host ...">
            <a:extLst>
              <a:ext uri="{FF2B5EF4-FFF2-40B4-BE49-F238E27FC236}">
                <a16:creationId xmlns:a16="http://schemas.microsoft.com/office/drawing/2014/main" id="{8D6AD31E-EC02-4B7B-996A-85F1E2165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5335" y="5569406"/>
            <a:ext cx="931023" cy="62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510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3AE65F-4DC9-465B-A4FC-CB947C87D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84" y="1709928"/>
            <a:ext cx="11795245" cy="4579743"/>
          </a:xfrm>
          <a:prstGeom prst="rect">
            <a:avLst/>
          </a:prstGeom>
        </p:spPr>
      </p:pic>
      <p:pic>
        <p:nvPicPr>
          <p:cNvPr id="13" name="Picture 2" descr="Top 10 Illustrations of Hermes – The God of Heraldry">
            <a:extLst>
              <a:ext uri="{FF2B5EF4-FFF2-40B4-BE49-F238E27FC236}">
                <a16:creationId xmlns:a16="http://schemas.microsoft.com/office/drawing/2014/main" id="{5DBB256C-68F1-41FA-BA49-18293DBB93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3200066" y="1642"/>
            <a:ext cx="1022338" cy="1505404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2B2CB71-D70A-4AC2-8A85-ED66881005C2}"/>
              </a:ext>
            </a:extLst>
          </p:cNvPr>
          <p:cNvSpPr txBox="1">
            <a:spLocks/>
          </p:cNvSpPr>
          <p:nvPr/>
        </p:nvSpPr>
        <p:spPr>
          <a:xfrm>
            <a:off x="3965003" y="655068"/>
            <a:ext cx="3766757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Gantt Chart</a:t>
            </a:r>
          </a:p>
        </p:txBody>
      </p:sp>
    </p:spTree>
    <p:extLst>
      <p:ext uri="{BB962C8B-B14F-4D97-AF65-F5344CB8AC3E}">
        <p14:creationId xmlns:p14="http://schemas.microsoft.com/office/powerpoint/2010/main" val="2707805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2B2CB71-D70A-4AC2-8A85-ED66881005C2}"/>
              </a:ext>
            </a:extLst>
          </p:cNvPr>
          <p:cNvSpPr txBox="1">
            <a:spLocks/>
          </p:cNvSpPr>
          <p:nvPr/>
        </p:nvSpPr>
        <p:spPr>
          <a:xfrm>
            <a:off x="6638544" y="1324698"/>
            <a:ext cx="6848475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ERD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FAFD4-CC98-44A3-90AD-ADFF3982FB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7086" y="2894037"/>
            <a:ext cx="6314702" cy="294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09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2B2CB71-D70A-4AC2-8A85-ED66881005C2}"/>
              </a:ext>
            </a:extLst>
          </p:cNvPr>
          <p:cNvSpPr txBox="1">
            <a:spLocks/>
          </p:cNvSpPr>
          <p:nvPr/>
        </p:nvSpPr>
        <p:spPr>
          <a:xfrm>
            <a:off x="6638544" y="1324698"/>
            <a:ext cx="6848475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Use Case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8A0555-DB8B-4DE3-8C90-18851A60DD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0400" y="2631757"/>
            <a:ext cx="6545495" cy="401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93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3E48D35-8272-413A-A620-17D8B7A0C2C7}"/>
              </a:ext>
            </a:extLst>
          </p:cNvPr>
          <p:cNvSpPr txBox="1">
            <a:spLocks/>
          </p:cNvSpPr>
          <p:nvPr/>
        </p:nvSpPr>
        <p:spPr>
          <a:xfrm>
            <a:off x="4816030" y="1254442"/>
            <a:ext cx="6696075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latin typeface="Berlin Sans FB Demi" panose="020E0802020502020306" pitchFamily="34" charset="0"/>
              </a:rPr>
              <a:t>Obstacles we overcame</a:t>
            </a:r>
            <a:r>
              <a:rPr lang="en-US" sz="5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4514CE-FC78-45B4-BFC5-27BF8E792A1A}"/>
              </a:ext>
            </a:extLst>
          </p:cNvPr>
          <p:cNvSpPr txBox="1"/>
          <p:nvPr/>
        </p:nvSpPr>
        <p:spPr>
          <a:xfrm>
            <a:off x="5297762" y="2706624"/>
            <a:ext cx="6056037" cy="3280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Defining project’s scope 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Identify project requirements and deliverables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en-US" b="1" dirty="0">
              <a:latin typeface="Book Antiqua" panose="02040602050305030304" pitchFamily="18" charset="0"/>
            </a:endParaRP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Testing APIs endpoints 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Make changes to database 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en-US" b="1" dirty="0">
              <a:latin typeface="Book Antiqua" panose="02040602050305030304" pitchFamily="18" charset="0"/>
            </a:endParaRPr>
          </a:p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Debugging JavaScript files 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Search/Edit APIs</a:t>
            </a:r>
          </a:p>
        </p:txBody>
      </p:sp>
    </p:spTree>
    <p:extLst>
      <p:ext uri="{BB962C8B-B14F-4D97-AF65-F5344CB8AC3E}">
        <p14:creationId xmlns:p14="http://schemas.microsoft.com/office/powerpoint/2010/main" val="2745374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3536C8F-1C6A-4548-8D19-D27B70A4907F}"/>
              </a:ext>
            </a:extLst>
          </p:cNvPr>
          <p:cNvSpPr txBox="1">
            <a:spLocks/>
          </p:cNvSpPr>
          <p:nvPr/>
        </p:nvSpPr>
        <p:spPr>
          <a:xfrm>
            <a:off x="4676394" y="1281874"/>
            <a:ext cx="6848475" cy="9109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Things that went VERY well!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8D5895-EC3F-4026-AC72-AE3F76502616}"/>
              </a:ext>
            </a:extLst>
          </p:cNvPr>
          <p:cNvSpPr txBox="1"/>
          <p:nvPr/>
        </p:nvSpPr>
        <p:spPr>
          <a:xfrm>
            <a:off x="5297762" y="2706624"/>
            <a:ext cx="6056037" cy="3280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Book Antiqua" panose="02040602050305030304" pitchFamily="18" charset="0"/>
              </a:rPr>
              <a:t>Team Dynamics 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Good communication 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 Shared goals and motivation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Adaptability and flexibility</a:t>
            </a:r>
          </a:p>
          <a:p>
            <a:pPr marL="742950" lvl="1" indent="-285750"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b="1" dirty="0">
                <a:latin typeface="Book Antiqua" panose="02040602050305030304" pitchFamily="18" charset="0"/>
              </a:rPr>
              <a:t>Structure and clarity </a:t>
            </a:r>
          </a:p>
        </p:txBody>
      </p:sp>
    </p:spTree>
    <p:extLst>
      <p:ext uri="{BB962C8B-B14F-4D97-AF65-F5344CB8AC3E}">
        <p14:creationId xmlns:p14="http://schemas.microsoft.com/office/powerpoint/2010/main" val="2249797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7" name="Rectangle 13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4A5"/>
          </a:solidFill>
          <a:ln w="38100" cap="rnd">
            <a:solidFill>
              <a:srgbClr val="FFF4A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op 10 Illustrations of Hermes – The God of Heraldry">
            <a:extLst>
              <a:ext uri="{FF2B5EF4-FFF2-40B4-BE49-F238E27FC236}">
                <a16:creationId xmlns:a16="http://schemas.microsoft.com/office/drawing/2014/main" id="{9BA4890F-72E9-46A2-A62A-2E3F95A82A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439"/>
          <a:stretch/>
        </p:blipFill>
        <p:spPr bwMode="auto">
          <a:xfrm>
            <a:off x="0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3536C8F-1C6A-4548-8D19-D27B70A4907F}"/>
              </a:ext>
            </a:extLst>
          </p:cNvPr>
          <p:cNvSpPr txBox="1">
            <a:spLocks/>
          </p:cNvSpPr>
          <p:nvPr/>
        </p:nvSpPr>
        <p:spPr>
          <a:xfrm>
            <a:off x="4797075" y="1501329"/>
            <a:ext cx="7252145" cy="7206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400" dirty="0">
                <a:ln w="19050">
                  <a:solidFill>
                    <a:srgbClr val="C00000"/>
                  </a:solidFill>
                </a:ln>
                <a:solidFill>
                  <a:srgbClr val="FFC000"/>
                </a:solidFill>
                <a:effectLst/>
                <a:latin typeface="Berlin Sans FB Demi" panose="020E0802020502020306" pitchFamily="34" charset="0"/>
              </a:rPr>
              <a:t>Testing API endpoints </a:t>
            </a:r>
          </a:p>
        </p:txBody>
      </p:sp>
      <p:pic>
        <p:nvPicPr>
          <p:cNvPr id="9" name="Picture 6" descr="MockLab Now Supports Swagger and Swaggerhub | MockLab">
            <a:hlinkClick r:id="rId5"/>
            <a:extLst>
              <a:ext uri="{FF2B5EF4-FFF2-40B4-BE49-F238E27FC236}">
                <a16:creationId xmlns:a16="http://schemas.microsoft.com/office/drawing/2014/main" id="{7F2CCAC8-F180-4E92-9BC9-DFEEB61E3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121" y="2792450"/>
            <a:ext cx="1800080" cy="63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59006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Override1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10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3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4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5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6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7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8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ppt/theme/themeOverride9.xml><?xml version="1.0" encoding="utf-8"?>
<a:themeOverride xmlns:a="http://schemas.openxmlformats.org/drawingml/2006/main">
  <a:clrScheme name="SketchyVTI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E4650E"/>
    </a:accent1>
    <a:accent2>
      <a:srgbClr val="00A5AB"/>
    </a:accent2>
    <a:accent3>
      <a:srgbClr val="09963B"/>
    </a:accent3>
    <a:accent4>
      <a:srgbClr val="E64823"/>
    </a:accent4>
    <a:accent5>
      <a:srgbClr val="9C6A6A"/>
    </a:accent5>
    <a:accent6>
      <a:srgbClr val="824F8C"/>
    </a:accent6>
    <a:hlink>
      <a:srgbClr val="2998E3"/>
    </a:hlink>
    <a:folHlink>
      <a:srgbClr val="7F723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13112</TotalTime>
  <Words>134</Words>
  <Application>Microsoft Office PowerPoint</Application>
  <PresentationFormat>Widescreen</PresentationFormat>
  <Paragraphs>38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Berlin Sans FB Demi</vt:lpstr>
      <vt:lpstr>Book Antiqua</vt:lpstr>
      <vt:lpstr>Modern Love</vt:lpstr>
      <vt:lpstr>The Hand</vt:lpstr>
      <vt:lpstr>Wingdings</vt:lpstr>
      <vt:lpstr>SketchyVTI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Time for Questions!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is UP!</dc:title>
  <dc:creator>Diaz, Helen (ext) (SE IT AM TUS-NA)</dc:creator>
  <cp:keywords>C_Unrestricted</cp:keywords>
  <cp:lastModifiedBy>Diaz, Helen (ext) (SE IT AM TUS-NA)</cp:lastModifiedBy>
  <cp:revision>34</cp:revision>
  <dcterms:created xsi:type="dcterms:W3CDTF">2021-09-09T12:23:58Z</dcterms:created>
  <dcterms:modified xsi:type="dcterms:W3CDTF">2021-09-28T15:23:25Z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onfidentiality">
    <vt:lpwstr>Unrestricted</vt:lpwstr>
  </property>
  <property fmtid="{D5CDD505-2E9C-101B-9397-08002B2CF9AE}" pid="3" name="Document_Confidentiality">
    <vt:lpwstr>Unrestricted</vt:lpwstr>
  </property>
  <property fmtid="{D5CDD505-2E9C-101B-9397-08002B2CF9AE}" pid="4" name="sodocoClasLang">
    <vt:lpwstr>Unrestricted</vt:lpwstr>
  </property>
  <property fmtid="{D5CDD505-2E9C-101B-9397-08002B2CF9AE}" pid="5" name="sodocoClasLangId">
    <vt:i4>0</vt:i4>
  </property>
  <property fmtid="{D5CDD505-2E9C-101B-9397-08002B2CF9AE}" pid="6" name="sodocoClasId">
    <vt:i4>0</vt:i4>
  </property>
</Properties>
</file>

<file path=docProps/thumbnail.jpeg>
</file>